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6" r:id="rId1"/>
  </p:sldMasterIdLst>
  <p:notesMasterIdLst>
    <p:notesMasterId r:id="rId11"/>
  </p:notesMasterIdLst>
  <p:sldIdLst>
    <p:sldId id="256" r:id="rId2"/>
    <p:sldId id="311" r:id="rId3"/>
    <p:sldId id="312" r:id="rId4"/>
    <p:sldId id="313" r:id="rId5"/>
    <p:sldId id="257" r:id="rId6"/>
    <p:sldId id="272" r:id="rId7"/>
    <p:sldId id="273" r:id="rId8"/>
    <p:sldId id="260" r:id="rId9"/>
    <p:sldId id="314" r:id="rId1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94" d="100"/>
          <a:sy n="94" d="100"/>
        </p:scale>
        <p:origin x="62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423A9DB-8E00-4AFD-8976-9B6C2EF63957}" type="datetimeFigureOut">
              <a:rPr lang="ru-RU" smtClean="0"/>
              <a:t>16.01.2023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D41CC7-6763-4A15-BFFD-A65279B099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22546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6" name="Google Shape;666;gda8a83b0d1_0_36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7" name="Google Shape;667;gda8a83b0d1_0_36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6" name="Google Shape;676;gda8a83b0d1_0_9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77" name="Google Shape;677;gda8a83b0d1_0_9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6" name="Google Shape;376;gd49886441b_0_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77" name="Google Shape;377;gd49886441b_0_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55501C7-8B5F-A6BF-EC67-00823327D49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917773E0-A63A-F2EB-6F53-60669E7B4DF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8294A91-C604-0C8F-5F95-2FAE45B2FD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2B4994-CB1F-42A5-900D-60EAD724E392}" type="datetimeFigureOut">
              <a:rPr lang="ru-RU" smtClean="0"/>
              <a:t>16.01.2023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F9FBA9E-21E1-1B3E-36F5-06066BCBF4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E977652-460E-153D-D777-EF953FBC32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6DA983-C515-4725-9D5A-BEBEA68F56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82273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6457978-443E-0FAE-8311-0162A705F1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24CE0049-EF2E-7C71-5942-C9591335C92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369AE29-7C77-45DD-0F6F-4A39E476EA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2B4994-CB1F-42A5-900D-60EAD724E392}" type="datetimeFigureOut">
              <a:rPr lang="ru-RU" smtClean="0"/>
              <a:t>16.01.2023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30E078E-FADD-4FAE-7BF1-7E87BFC684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BF9EC3F-4EE5-9E57-976F-EE558AA052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6DA983-C515-4725-9D5A-BEBEA68F56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86284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D3844840-AB8F-27FE-7B6E-AAEB33CEE03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0CEBB9D2-77FB-E70B-E744-1CBBA65ABA1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DC7F971-990B-EBFE-6F96-6376306CA9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2B4994-CB1F-42A5-900D-60EAD724E392}" type="datetimeFigureOut">
              <a:rPr lang="ru-RU" smtClean="0"/>
              <a:t>16.01.2023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18BB110-1ED4-9884-7BCF-0FACC60A04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82E9DB7-A0A6-211B-979F-5B595CC9B1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6DA983-C515-4725-9D5A-BEBEA68F56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721712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one column 1">
  <p:cSld name="Title and one column 1">
    <p:spTree>
      <p:nvGrpSpPr>
        <p:cNvPr id="1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p19"/>
          <p:cNvSpPr txBox="1">
            <a:spLocks noGrp="1"/>
          </p:cNvSpPr>
          <p:nvPr>
            <p:ph type="title"/>
          </p:nvPr>
        </p:nvSpPr>
        <p:spPr>
          <a:xfrm>
            <a:off x="1803500" y="1808829"/>
            <a:ext cx="5169200" cy="1906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97" name="Google Shape;197;p19"/>
          <p:cNvSpPr txBox="1">
            <a:spLocks noGrp="1"/>
          </p:cNvSpPr>
          <p:nvPr>
            <p:ph type="subTitle" idx="1"/>
          </p:nvPr>
        </p:nvSpPr>
        <p:spPr>
          <a:xfrm>
            <a:off x="1803500" y="3698000"/>
            <a:ext cx="4646000" cy="1351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72156162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six columns">
  <p:cSld name="Title and six columns">
    <p:spTree>
      <p:nvGrpSpPr>
        <p:cNvPr id="1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Google Shape;263;p24"/>
          <p:cNvSpPr txBox="1">
            <a:spLocks noGrp="1"/>
          </p:cNvSpPr>
          <p:nvPr>
            <p:ph type="title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64" name="Google Shape;264;p24"/>
          <p:cNvSpPr txBox="1">
            <a:spLocks noGrp="1"/>
          </p:cNvSpPr>
          <p:nvPr>
            <p:ph type="title" idx="2"/>
          </p:nvPr>
        </p:nvSpPr>
        <p:spPr>
          <a:xfrm>
            <a:off x="960000" y="2948100"/>
            <a:ext cx="2903200" cy="384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9pPr>
          </a:lstStyle>
          <a:p>
            <a:endParaRPr/>
          </a:p>
        </p:txBody>
      </p:sp>
      <p:sp>
        <p:nvSpPr>
          <p:cNvPr id="265" name="Google Shape;265;p24"/>
          <p:cNvSpPr txBox="1">
            <a:spLocks noGrp="1"/>
          </p:cNvSpPr>
          <p:nvPr>
            <p:ph type="subTitle" idx="1"/>
          </p:nvPr>
        </p:nvSpPr>
        <p:spPr>
          <a:xfrm>
            <a:off x="960000" y="3369672"/>
            <a:ext cx="2903200" cy="646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6" name="Google Shape;266;p24"/>
          <p:cNvSpPr txBox="1">
            <a:spLocks noGrp="1"/>
          </p:cNvSpPr>
          <p:nvPr>
            <p:ph type="title" idx="3"/>
          </p:nvPr>
        </p:nvSpPr>
        <p:spPr>
          <a:xfrm>
            <a:off x="4644400" y="2948100"/>
            <a:ext cx="2903200" cy="384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9pPr>
          </a:lstStyle>
          <a:p>
            <a:endParaRPr/>
          </a:p>
        </p:txBody>
      </p:sp>
      <p:sp>
        <p:nvSpPr>
          <p:cNvPr id="267" name="Google Shape;267;p24"/>
          <p:cNvSpPr txBox="1">
            <a:spLocks noGrp="1"/>
          </p:cNvSpPr>
          <p:nvPr>
            <p:ph type="subTitle" idx="4"/>
          </p:nvPr>
        </p:nvSpPr>
        <p:spPr>
          <a:xfrm>
            <a:off x="4644400" y="3369672"/>
            <a:ext cx="2903200" cy="646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8" name="Google Shape;268;p24"/>
          <p:cNvSpPr txBox="1">
            <a:spLocks noGrp="1"/>
          </p:cNvSpPr>
          <p:nvPr>
            <p:ph type="title" idx="5"/>
          </p:nvPr>
        </p:nvSpPr>
        <p:spPr>
          <a:xfrm>
            <a:off x="960000" y="5153900"/>
            <a:ext cx="2903200" cy="384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9pPr>
          </a:lstStyle>
          <a:p>
            <a:endParaRPr/>
          </a:p>
        </p:txBody>
      </p:sp>
      <p:sp>
        <p:nvSpPr>
          <p:cNvPr id="269" name="Google Shape;269;p24"/>
          <p:cNvSpPr txBox="1">
            <a:spLocks noGrp="1"/>
          </p:cNvSpPr>
          <p:nvPr>
            <p:ph type="subTitle" idx="6"/>
          </p:nvPr>
        </p:nvSpPr>
        <p:spPr>
          <a:xfrm>
            <a:off x="960000" y="5564399"/>
            <a:ext cx="2903200" cy="646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0" name="Google Shape;270;p24"/>
          <p:cNvSpPr txBox="1">
            <a:spLocks noGrp="1"/>
          </p:cNvSpPr>
          <p:nvPr>
            <p:ph type="title" idx="7"/>
          </p:nvPr>
        </p:nvSpPr>
        <p:spPr>
          <a:xfrm>
            <a:off x="4644400" y="5153900"/>
            <a:ext cx="2903200" cy="384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9pPr>
          </a:lstStyle>
          <a:p>
            <a:endParaRPr/>
          </a:p>
        </p:txBody>
      </p:sp>
      <p:sp>
        <p:nvSpPr>
          <p:cNvPr id="271" name="Google Shape;271;p24"/>
          <p:cNvSpPr txBox="1">
            <a:spLocks noGrp="1"/>
          </p:cNvSpPr>
          <p:nvPr>
            <p:ph type="subTitle" idx="8"/>
          </p:nvPr>
        </p:nvSpPr>
        <p:spPr>
          <a:xfrm>
            <a:off x="4644400" y="5564399"/>
            <a:ext cx="2903200" cy="646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2" name="Google Shape;272;p24"/>
          <p:cNvSpPr txBox="1">
            <a:spLocks noGrp="1"/>
          </p:cNvSpPr>
          <p:nvPr>
            <p:ph type="title" idx="9"/>
          </p:nvPr>
        </p:nvSpPr>
        <p:spPr>
          <a:xfrm>
            <a:off x="8328816" y="2948100"/>
            <a:ext cx="2903200" cy="384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9pPr>
          </a:lstStyle>
          <a:p>
            <a:endParaRPr/>
          </a:p>
        </p:txBody>
      </p:sp>
      <p:sp>
        <p:nvSpPr>
          <p:cNvPr id="273" name="Google Shape;273;p24"/>
          <p:cNvSpPr txBox="1">
            <a:spLocks noGrp="1"/>
          </p:cNvSpPr>
          <p:nvPr>
            <p:ph type="subTitle" idx="13"/>
          </p:nvPr>
        </p:nvSpPr>
        <p:spPr>
          <a:xfrm>
            <a:off x="8328816" y="3369672"/>
            <a:ext cx="2903200" cy="646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4" name="Google Shape;274;p24"/>
          <p:cNvSpPr txBox="1">
            <a:spLocks noGrp="1"/>
          </p:cNvSpPr>
          <p:nvPr>
            <p:ph type="title" idx="14"/>
          </p:nvPr>
        </p:nvSpPr>
        <p:spPr>
          <a:xfrm>
            <a:off x="8328816" y="5153900"/>
            <a:ext cx="2903200" cy="384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9pPr>
          </a:lstStyle>
          <a:p>
            <a:endParaRPr/>
          </a:p>
        </p:txBody>
      </p:sp>
      <p:sp>
        <p:nvSpPr>
          <p:cNvPr id="275" name="Google Shape;275;p24"/>
          <p:cNvSpPr txBox="1">
            <a:spLocks noGrp="1"/>
          </p:cNvSpPr>
          <p:nvPr>
            <p:ph type="subTitle" idx="15"/>
          </p:nvPr>
        </p:nvSpPr>
        <p:spPr>
          <a:xfrm>
            <a:off x="8328816" y="5564399"/>
            <a:ext cx="2903200" cy="646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97392747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7"/>
          <p:cNvSpPr txBox="1">
            <a:spLocks noGrp="1"/>
          </p:cNvSpPr>
          <p:nvPr>
            <p:ph type="title"/>
          </p:nvPr>
        </p:nvSpPr>
        <p:spPr>
          <a:xfrm>
            <a:off x="3098433" y="592479"/>
            <a:ext cx="5938800" cy="76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7"/>
          <p:cNvSpPr txBox="1">
            <a:spLocks noGrp="1"/>
          </p:cNvSpPr>
          <p:nvPr>
            <p:ph type="body" idx="1"/>
          </p:nvPr>
        </p:nvSpPr>
        <p:spPr>
          <a:xfrm>
            <a:off x="3853033" y="2288167"/>
            <a:ext cx="4429600" cy="209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23323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Char char="●"/>
              <a:defRPr sz="1867"/>
            </a:lvl1pPr>
            <a:lvl2pPr marL="1219170" lvl="1" indent="-42332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Char char="○"/>
              <a:defRPr>
                <a:solidFill>
                  <a:srgbClr val="434343"/>
                </a:solidFill>
              </a:defRPr>
            </a:lvl2pPr>
            <a:lvl3pPr marL="1828754" lvl="2" indent="-42332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Char char="■"/>
              <a:defRPr>
                <a:solidFill>
                  <a:srgbClr val="434343"/>
                </a:solidFill>
              </a:defRPr>
            </a:lvl3pPr>
            <a:lvl4pPr marL="2438339" lvl="3" indent="-42332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Char char="●"/>
              <a:defRPr>
                <a:solidFill>
                  <a:srgbClr val="434343"/>
                </a:solidFill>
              </a:defRPr>
            </a:lvl4pPr>
            <a:lvl5pPr marL="3047924" lvl="4" indent="-42332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Char char="○"/>
              <a:defRPr>
                <a:solidFill>
                  <a:srgbClr val="434343"/>
                </a:solidFill>
              </a:defRPr>
            </a:lvl5pPr>
            <a:lvl6pPr marL="3657509" lvl="5" indent="-42332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Char char="■"/>
              <a:defRPr>
                <a:solidFill>
                  <a:srgbClr val="434343"/>
                </a:solidFill>
              </a:defRPr>
            </a:lvl6pPr>
            <a:lvl7pPr marL="4267093" lvl="6" indent="-42332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Char char="●"/>
              <a:defRPr>
                <a:solidFill>
                  <a:srgbClr val="434343"/>
                </a:solidFill>
              </a:defRPr>
            </a:lvl7pPr>
            <a:lvl8pPr marL="4876678" lvl="7" indent="-42332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Char char="○"/>
              <a:defRPr>
                <a:solidFill>
                  <a:srgbClr val="434343"/>
                </a:solidFill>
              </a:defRPr>
            </a:lvl8pPr>
            <a:lvl9pPr marL="5486263" lvl="8" indent="-42332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Char char="■"/>
              <a:defRPr>
                <a:solidFill>
                  <a:srgbClr val="434343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5716046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DEE40C2-659B-FC44-02BE-EBC41C4261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2F86D67-2AEC-CAAA-108D-8E929F4E0D1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1EA7101-2E30-0203-2299-33ADB5A7E1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2B4994-CB1F-42A5-900D-60EAD724E392}" type="datetimeFigureOut">
              <a:rPr lang="ru-RU" smtClean="0"/>
              <a:t>16.01.2023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58FEEA8-D9A8-C744-983A-F54AB01660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D0CCAA8-808B-6C4F-A899-BF1F2B91E5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6DA983-C515-4725-9D5A-BEBEA68F56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7942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F932796-6FAB-FDC0-5137-3B14537325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852D6961-7E03-64F6-87E5-0F8BF90D0AB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FB5C24E-FB54-3AA5-E4EA-5FEB1A7635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2B4994-CB1F-42A5-900D-60EAD724E392}" type="datetimeFigureOut">
              <a:rPr lang="ru-RU" smtClean="0"/>
              <a:t>16.01.2023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109222F-5848-12A1-AF1F-EC6F81D982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C6FEEF2-FE78-0167-5031-4AA95677DC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6DA983-C515-4725-9D5A-BEBEA68F56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96397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B825341-8697-9701-D46C-BE5EEBAEEE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2ECC0BC-2C23-645B-6615-823E5A5597B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B3036F77-EEA8-E348-93AF-18A35B44F31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DFEFF755-F09B-E86F-CBA8-128412E524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2B4994-CB1F-42A5-900D-60EAD724E392}" type="datetimeFigureOut">
              <a:rPr lang="ru-RU" smtClean="0"/>
              <a:t>16.01.2023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B1E6E5A7-9BF4-32B8-13AF-7CC64CADCB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76F5F8C2-22FE-106C-FF35-80B2FBD31B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6DA983-C515-4725-9D5A-BEBEA68F56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22087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D49C15E-B56C-1F20-EA42-CF06FC78AC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9C7F7A44-E163-BD02-61C4-194361FF3E6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B97B3A53-722E-52B5-7CEA-83FCA6D7295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B84CC528-07C6-8862-7F8B-4B87D282EE0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6DA0D0B3-580E-A0AE-6885-B1B31438B07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F8ACF755-E761-D21A-FEC1-CA3AC57E11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2B4994-CB1F-42A5-900D-60EAD724E392}" type="datetimeFigureOut">
              <a:rPr lang="ru-RU" smtClean="0"/>
              <a:t>16.01.2023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44E46E18-94A3-CBFB-4649-811B9301D6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BB20F220-895B-0370-3696-BC264B6F99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6DA983-C515-4725-9D5A-BEBEA68F56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54078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2FE8CED-B0D9-3AF1-A869-DA06F202DD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01911659-BE9B-C56D-C670-9F179BDE7E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2B4994-CB1F-42A5-900D-60EAD724E392}" type="datetimeFigureOut">
              <a:rPr lang="ru-RU" smtClean="0"/>
              <a:t>16.01.2023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3B90E0BB-C9BC-41D9-F0EF-7B4B654C8A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D8E17087-F4CA-FB91-5A17-F4F3A05630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6DA983-C515-4725-9D5A-BEBEA68F56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12960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EF15C237-2A63-0804-80C6-E11BB8534D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2B4994-CB1F-42A5-900D-60EAD724E392}" type="datetimeFigureOut">
              <a:rPr lang="ru-RU" smtClean="0"/>
              <a:t>16.01.2023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649373D0-466A-9FC4-3EA8-551E404FAF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0E875C55-12AB-7B5B-3628-F5FB0F649D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6DA983-C515-4725-9D5A-BEBEA68F56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06406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A78F484-56AD-53F0-23B5-4FA30A13F7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C9CEDDF-4F4F-CBAB-6BD3-AF26DB9548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1265E56B-012D-32D4-CB96-190057C717D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5E38ECC0-FEF1-26E8-89D6-5C21CD7CD6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2B4994-CB1F-42A5-900D-60EAD724E392}" type="datetimeFigureOut">
              <a:rPr lang="ru-RU" smtClean="0"/>
              <a:t>16.01.2023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7883DE5E-ED95-D1F4-FA5A-FFDBED36CE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C10646FD-5901-1DB5-CBB2-2FE4659330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6DA983-C515-4725-9D5A-BEBEA68F56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72972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A83AFD9-86BE-F251-C61D-D80678180C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57E422AF-7F08-0276-B2F5-4929437A35E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69DEDC20-76A6-94E9-8714-F0C0986E7DA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2616E173-6ADF-FF3A-31B7-71C3B17BCD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2B4994-CB1F-42A5-900D-60EAD724E392}" type="datetimeFigureOut">
              <a:rPr lang="ru-RU" smtClean="0"/>
              <a:t>16.01.2023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1A8D2F30-A7B1-83DD-8A7F-1D8F330AF3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01BA8001-55A8-4F7F-8E33-3EC9C7EADE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6DA983-C515-4725-9D5A-BEBEA68F56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31710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879A540-162D-0C42-4163-07BAFA2AF4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9DAC0D94-0B7C-4CEE-F56C-7F1472CC5D0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CCA95AB-3DFB-F1D5-9ECA-2B8E8D3FC13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2B4994-CB1F-42A5-900D-60EAD724E392}" type="datetimeFigureOut">
              <a:rPr lang="ru-RU" smtClean="0"/>
              <a:t>16.01.2023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E3C7536-E9DB-C1FD-C2BE-6F6E9F715BE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8E21963-C816-F509-B60C-DFF2C4F408C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6DA983-C515-4725-9D5A-BEBEA68F56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25516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7" r:id="rId1"/>
    <p:sldLayoutId id="2147483728" r:id="rId2"/>
    <p:sldLayoutId id="2147483729" r:id="rId3"/>
    <p:sldLayoutId id="2147483730" r:id="rId4"/>
    <p:sldLayoutId id="2147483731" r:id="rId5"/>
    <p:sldLayoutId id="2147483732" r:id="rId6"/>
    <p:sldLayoutId id="2147483733" r:id="rId7"/>
    <p:sldLayoutId id="2147483734" r:id="rId8"/>
    <p:sldLayoutId id="2147483735" r:id="rId9"/>
    <p:sldLayoutId id="2147483736" r:id="rId10"/>
    <p:sldLayoutId id="2147483737" r:id="rId11"/>
    <p:sldLayoutId id="2147483738" r:id="rId12"/>
    <p:sldLayoutId id="2147483739" r:id="rId13"/>
    <p:sldLayoutId id="2147483740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DC1EA11-26C5-4C06-EA69-20905297BFE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4211" y="685799"/>
            <a:ext cx="11183737" cy="2971801"/>
          </a:xfrm>
        </p:spPr>
        <p:txBody>
          <a:bodyPr>
            <a:normAutofit/>
          </a:bodyPr>
          <a:lstStyle/>
          <a:p>
            <a:r>
              <a:rPr lang="ru-RU" b="1" dirty="0"/>
              <a:t>План </a:t>
            </a:r>
            <a:br>
              <a:rPr lang="ru-RU" b="1" dirty="0"/>
            </a:br>
            <a:r>
              <a:rPr lang="ru-RU" dirty="0"/>
              <a:t>мероприятий  со студентами </a:t>
            </a:r>
            <a:br>
              <a:rPr lang="ru-RU" dirty="0"/>
            </a:br>
            <a:r>
              <a:rPr lang="ru-RU" sz="3600" dirty="0"/>
              <a:t>на 2022-23 </a:t>
            </a:r>
            <a:r>
              <a:rPr lang="ru-RU" sz="3600" dirty="0" err="1"/>
              <a:t>у.г</a:t>
            </a:r>
            <a:r>
              <a:rPr lang="ru-RU" sz="3600" dirty="0"/>
              <a:t>. 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B854E43E-5E6B-8D03-CAEF-651EA8BBE14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4212" y="4427621"/>
            <a:ext cx="10708534" cy="1363579"/>
          </a:xfrm>
        </p:spPr>
        <p:txBody>
          <a:bodyPr>
            <a:normAutofit/>
          </a:bodyPr>
          <a:lstStyle/>
          <a:p>
            <a:r>
              <a:rPr lang="ru-RU" b="1" dirty="0"/>
              <a:t>Общественный совет при УФНС</a:t>
            </a:r>
          </a:p>
          <a:p>
            <a:r>
              <a:rPr lang="ru-RU" b="1" dirty="0"/>
              <a:t>УФНС России по Владимирской области</a:t>
            </a:r>
          </a:p>
          <a:p>
            <a:r>
              <a:rPr lang="ru-RU" b="1" dirty="0" err="1"/>
              <a:t>ВлГУ</a:t>
            </a:r>
            <a:endParaRPr lang="ru-RU" b="1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BDD1A273-6751-4A4F-5A48-222344D1536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76079" y="5791200"/>
            <a:ext cx="963251" cy="957155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EE98296-76C6-D699-7369-26172632223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34370" y="5791200"/>
            <a:ext cx="910047" cy="9571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58808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2E84B7F4-3092-ECE6-EF2A-2ADECC9AAA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Мероприятия по налоговой грамотности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82C1A5D5-14D4-1E1E-7B34-02BE7957801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208564" y="1690688"/>
            <a:ext cx="5698672" cy="4806181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dirty="0"/>
              <a:t>Планируются </a:t>
            </a:r>
          </a:p>
          <a:p>
            <a:pPr marL="0" indent="0" algn="ctr">
              <a:buNone/>
            </a:pPr>
            <a:endParaRPr lang="ru-RU" dirty="0"/>
          </a:p>
          <a:p>
            <a:pPr marL="514350" indent="-514350" algn="ctr">
              <a:buAutoNum type="arabicPeriod"/>
            </a:pPr>
            <a:r>
              <a:rPr lang="ru-RU" dirty="0"/>
              <a:t>Налоговая олимпиада (апгрейд)</a:t>
            </a:r>
          </a:p>
          <a:p>
            <a:pPr marL="514350" indent="-514350" algn="ctr">
              <a:buAutoNum type="arabicPeriod"/>
            </a:pPr>
            <a:r>
              <a:rPr lang="ru-RU" dirty="0"/>
              <a:t>Всероссийский конкурс просветительского контента</a:t>
            </a:r>
          </a:p>
          <a:p>
            <a:pPr marL="514350" indent="-514350" algn="ctr">
              <a:buAutoNum type="arabicPeriod"/>
            </a:pPr>
            <a:r>
              <a:rPr lang="ru-RU" dirty="0"/>
              <a:t>Разработка и проведение игр</a:t>
            </a:r>
          </a:p>
          <a:p>
            <a:pPr marL="514350" indent="-514350" algn="ctr">
              <a:buAutoNum type="arabicPeriod"/>
            </a:pPr>
            <a:r>
              <a:rPr lang="ru-RU" dirty="0"/>
              <a:t>Использование новых форматов (</a:t>
            </a:r>
            <a:r>
              <a:rPr lang="ru-RU" dirty="0" err="1"/>
              <a:t>печа</a:t>
            </a:r>
            <a:r>
              <a:rPr lang="ru-RU" dirty="0"/>
              <a:t> куча, </a:t>
            </a:r>
            <a:r>
              <a:rPr lang="ru-RU" dirty="0" err="1"/>
              <a:t>сайнс</a:t>
            </a:r>
            <a:r>
              <a:rPr lang="ru-RU" dirty="0"/>
              <a:t> </a:t>
            </a:r>
            <a:r>
              <a:rPr lang="ru-RU" dirty="0" err="1"/>
              <a:t>слэм</a:t>
            </a:r>
            <a:r>
              <a:rPr lang="ru-RU" dirty="0"/>
              <a:t>, стенд </a:t>
            </a:r>
            <a:r>
              <a:rPr lang="ru-RU" dirty="0" smtClean="0"/>
              <a:t>ап)</a:t>
            </a:r>
          </a:p>
        </p:txBody>
      </p:sp>
    </p:spTree>
    <p:extLst>
      <p:ext uri="{BB962C8B-B14F-4D97-AF65-F5344CB8AC3E}">
        <p14:creationId xmlns:p14="http://schemas.microsoft.com/office/powerpoint/2010/main" val="230223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Налоговая Олимпиада 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3245" y="435251"/>
            <a:ext cx="2920312" cy="4051300"/>
          </a:xfr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29268" y="2071849"/>
            <a:ext cx="4694327" cy="3127519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1A81266-2E25-F7DC-AD29-2FE2A6769EF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7056" t="24652" r="21765" b="9114"/>
          <a:stretch/>
        </p:blipFill>
        <p:spPr>
          <a:xfrm>
            <a:off x="1010654" y="3231114"/>
            <a:ext cx="4823578" cy="326176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DC74D05-F741-1094-1F2C-136AFDCEA575}"/>
              </a:ext>
            </a:extLst>
          </p:cNvPr>
          <p:cNvSpPr txBox="1"/>
          <p:nvPr/>
        </p:nvSpPr>
        <p:spPr>
          <a:xfrm>
            <a:off x="10649551" y="6308209"/>
            <a:ext cx="14084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Since 2010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869101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52AB085-A50F-248E-B8DF-31EC8745E3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Областная налоговая </a:t>
            </a:r>
            <a:r>
              <a:rPr lang="ru-RU" dirty="0" smtClean="0"/>
              <a:t>Олимпиада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DB120E3-25CA-BC65-F6BF-219E2E56A7F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10856495" cy="4351338"/>
          </a:xfrm>
        </p:spPr>
        <p:txBody>
          <a:bodyPr>
            <a:normAutofit/>
          </a:bodyPr>
          <a:lstStyle/>
          <a:p>
            <a:pPr marL="514350" indent="-514350">
              <a:buAutoNum type="arabicPeriod"/>
            </a:pPr>
            <a:r>
              <a:rPr lang="ru-RU" sz="4400" dirty="0"/>
              <a:t>3 тура (заочный-индивидуальный, очный-индивидуальный, командный);</a:t>
            </a:r>
          </a:p>
          <a:p>
            <a:pPr marL="514350" indent="-514350">
              <a:buAutoNum type="arabicPeriod"/>
            </a:pPr>
            <a:r>
              <a:rPr lang="ru-RU" sz="4400" dirty="0"/>
              <a:t>Индивидуальный зачет по решению кейсов;</a:t>
            </a:r>
          </a:p>
          <a:p>
            <a:pPr marL="514350" indent="-514350">
              <a:buAutoNum type="arabicPeriod"/>
            </a:pPr>
            <a:r>
              <a:rPr lang="ru-RU" sz="4400" dirty="0"/>
              <a:t>Команды соревнуются в викторине (</a:t>
            </a:r>
            <a:r>
              <a:rPr lang="ru-RU" sz="4400" dirty="0" err="1"/>
              <a:t>квиз</a:t>
            </a:r>
            <a:r>
              <a:rPr lang="ru-RU" sz="4400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6308728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11479">
              <a:srgbClr val="FFFFFF"/>
            </a:gs>
            <a:gs pos="1093">
              <a:schemeClr val="bg2">
                <a:tint val="97000"/>
                <a:hueMod val="92000"/>
                <a:satMod val="169000"/>
                <a:lumMod val="164000"/>
              </a:schemeClr>
            </a:gs>
            <a:gs pos="50822">
              <a:srgbClr val="399CC3"/>
            </a:gs>
            <a:gs pos="2000">
              <a:srgbClr val="2B89B4"/>
            </a:gs>
            <a:gs pos="31000">
              <a:srgbClr val="3293BC"/>
            </a:gs>
            <a:gs pos="31152">
              <a:srgbClr val="40A5CA"/>
            </a:gs>
            <a:gs pos="23000">
              <a:srgbClr val="43A9CD"/>
            </a:gs>
            <a:gs pos="18000">
              <a:schemeClr val="bg2">
                <a:tint val="97000"/>
                <a:hueMod val="92000"/>
                <a:satMod val="169000"/>
                <a:lumMod val="164000"/>
              </a:schemeClr>
            </a:gs>
            <a:gs pos="99000">
              <a:schemeClr val="bg2">
                <a:shade val="96000"/>
                <a:satMod val="120000"/>
                <a:lumMod val="9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842038CF-7786-7F67-AC3F-EA93CD4D36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517235"/>
            <a:ext cx="4757286" cy="2736103"/>
          </a:xfrm>
        </p:spPr>
        <p:txBody>
          <a:bodyPr>
            <a:normAutofit/>
          </a:bodyPr>
          <a:lstStyle/>
          <a:p>
            <a:r>
              <a:rPr lang="ru-RU" sz="4000" b="1" dirty="0" err="1"/>
              <a:t>TechНалогия</a:t>
            </a:r>
            <a:r>
              <a:rPr lang="ru-RU" sz="4000" b="1" dirty="0"/>
              <a:t>: развитие налоговой грамотности в </a:t>
            </a:r>
            <a:r>
              <a:rPr lang="ru-RU" sz="4000" b="1" dirty="0" err="1"/>
              <a:t>игропрактиках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6" name="Текст 5">
            <a:extLst>
              <a:ext uri="{FF2B5EF4-FFF2-40B4-BE49-F238E27FC236}">
                <a16:creationId xmlns:a16="http://schemas.microsoft.com/office/drawing/2014/main" id="{A893ACB4-9001-4FD9-3D8A-B435019E0E7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00514" y="3821446"/>
            <a:ext cx="4600875" cy="2665144"/>
          </a:xfrm>
        </p:spPr>
        <p:txBody>
          <a:bodyPr>
            <a:normAutofit/>
          </a:bodyPr>
          <a:lstStyle/>
          <a:p>
            <a:r>
              <a:rPr lang="ru-RU" sz="2400" dirty="0">
                <a:cs typeface="Times New Roman" panose="02020603050405020304" pitchFamily="18" charset="0"/>
              </a:rPr>
              <a:t>Организация просветительских мероприятий в виде проведения авторских игр, направленных на формирование налоговой культуры у школьников и студентов, в помощь педагогам Владимирской области</a:t>
            </a:r>
          </a:p>
          <a:p>
            <a:endParaRPr lang="ru-RU" dirty="0"/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AA2CD1E0-1B49-8CF8-636C-773F9C021BC9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l="14381" r="14381"/>
          <a:stretch>
            <a:fillRect/>
          </a:stretch>
        </p:blipFill>
        <p:spPr>
          <a:xfrm>
            <a:off x="5597074" y="517236"/>
            <a:ext cx="4778960" cy="3773510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72D0E6EF-FE4E-B77F-6294-FD7DB176753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33248" y="3963194"/>
            <a:ext cx="4738034" cy="2665144"/>
          </a:xfrm>
          <a:prstGeom prst="rect">
            <a:avLst/>
          </a:prstGeom>
        </p:spPr>
      </p:pic>
      <p:sp>
        <p:nvSpPr>
          <p:cNvPr id="15" name="Стрелка: изогнутая вниз 14">
            <a:extLst>
              <a:ext uri="{FF2B5EF4-FFF2-40B4-BE49-F238E27FC236}">
                <a16:creationId xmlns:a16="http://schemas.microsoft.com/office/drawing/2014/main" id="{65827ECA-0C59-9E08-BBE8-9F592605A7F3}"/>
              </a:ext>
            </a:extLst>
          </p:cNvPr>
          <p:cNvSpPr/>
          <p:nvPr/>
        </p:nvSpPr>
        <p:spPr>
          <a:xfrm rot="3252960">
            <a:off x="10394498" y="2350014"/>
            <a:ext cx="1915427" cy="1434164"/>
          </a:xfrm>
          <a:prstGeom prst="curvedDownArrow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13838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9" name="Google Shape;669;p47"/>
          <p:cNvSpPr txBox="1">
            <a:spLocks noGrp="1"/>
          </p:cNvSpPr>
          <p:nvPr>
            <p:ph type="title"/>
          </p:nvPr>
        </p:nvSpPr>
        <p:spPr>
          <a:xfrm>
            <a:off x="1442249" y="517312"/>
            <a:ext cx="5169200" cy="653665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ctr" anchorCtr="0">
            <a:noAutofit/>
          </a:bodyPr>
          <a:lstStyle/>
          <a:p>
            <a:r>
              <a:rPr lang="ru-RU" dirty="0"/>
              <a:t>ПРОЕКТ СЕГОДНЯ</a:t>
            </a:r>
            <a:endParaRPr dirty="0"/>
          </a:p>
        </p:txBody>
      </p:sp>
      <p:sp>
        <p:nvSpPr>
          <p:cNvPr id="670" name="Google Shape;670;p47"/>
          <p:cNvSpPr txBox="1">
            <a:spLocks noGrp="1"/>
          </p:cNvSpPr>
          <p:nvPr>
            <p:ph type="subTitle" idx="1"/>
          </p:nvPr>
        </p:nvSpPr>
        <p:spPr>
          <a:xfrm>
            <a:off x="512715" y="3164129"/>
            <a:ext cx="5960537" cy="135120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ctr" anchorCtr="0">
            <a:noAutofit/>
          </a:bodyPr>
          <a:lstStyle/>
          <a:p>
            <a:pPr marL="380990" indent="-380990">
              <a:buFontTx/>
              <a:buChar char="-"/>
            </a:pPr>
            <a:r>
              <a:rPr lang="ru-RU" dirty="0"/>
              <a:t>Разработка игр по налоговому праву/налогам  студентами и преподавателями ЮИ </a:t>
            </a:r>
            <a:r>
              <a:rPr lang="ru-RU" dirty="0" err="1"/>
              <a:t>ВлГУ</a:t>
            </a:r>
            <a:endParaRPr lang="ru-RU" dirty="0"/>
          </a:p>
          <a:p>
            <a:pPr marL="380990" indent="-380990">
              <a:buFontTx/>
              <a:buChar char="-"/>
            </a:pPr>
            <a:endParaRPr lang="ru-RU" dirty="0"/>
          </a:p>
          <a:p>
            <a:pPr marL="380990" indent="-380990">
              <a:buFontTx/>
              <a:buChar char="-"/>
            </a:pPr>
            <a:r>
              <a:rPr lang="ru-RU" dirty="0"/>
              <a:t>Создание онлайн-сайта </a:t>
            </a:r>
            <a:r>
              <a:rPr lang="ru-RU" dirty="0" err="1"/>
              <a:t>музейналогов.рф</a:t>
            </a:r>
            <a:endParaRPr lang="ru-RU" dirty="0"/>
          </a:p>
          <a:p>
            <a:pPr marL="380990" indent="-380990">
              <a:buFontTx/>
              <a:buChar char="-"/>
            </a:pPr>
            <a:endParaRPr lang="ru-RU" dirty="0"/>
          </a:p>
          <a:p>
            <a:pPr marL="380990" indent="-380990">
              <a:buFontTx/>
              <a:buChar char="-"/>
            </a:pPr>
            <a:r>
              <a:rPr lang="ru-RU" dirty="0"/>
              <a:t>Создание плана подготовки волонтеров образовательного интенсив-курса «Школа волонтера налоговой грамотности» </a:t>
            </a:r>
          </a:p>
          <a:p>
            <a:pPr marL="380990" indent="-380990">
              <a:buFontTx/>
              <a:buChar char="-"/>
            </a:pPr>
            <a:endParaRPr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/>
          <a:srcRect l="-451" t="23626" r="1173" b="8048"/>
          <a:stretch/>
        </p:blipFill>
        <p:spPr>
          <a:xfrm>
            <a:off x="6096000" y="1069696"/>
            <a:ext cx="4295693" cy="16621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73861" y="2140089"/>
            <a:ext cx="3023057" cy="16996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5F7D1C9-12FD-5F86-7E3D-0E3153BCB45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10383" y="3432521"/>
            <a:ext cx="4281459" cy="2408321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9" name="Google Shape;679;p48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spcFirstLastPara="1" vert="horz" wrap="square" lIns="121900" tIns="121900" rIns="121900" bIns="121900" rtlCol="0" anchor="ctr" anchorCtr="0">
            <a:noAutofit/>
          </a:bodyPr>
          <a:lstStyle/>
          <a:p>
            <a:r>
              <a:rPr lang="ru-RU" dirty="0"/>
              <a:t>ИГРОВОЕ ПОЛЕ</a:t>
            </a:r>
            <a:endParaRPr dirty="0"/>
          </a:p>
        </p:txBody>
      </p:sp>
      <p:cxnSp>
        <p:nvCxnSpPr>
          <p:cNvPr id="680" name="Google Shape;680;p48"/>
          <p:cNvCxnSpPr/>
          <p:nvPr/>
        </p:nvCxnSpPr>
        <p:spPr>
          <a:xfrm>
            <a:off x="5510600" y="1370600"/>
            <a:ext cx="1170800" cy="0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3"/>
          <a:srcRect l="27306" t="25358" r="13052" b="14515"/>
          <a:stretch/>
        </p:blipFill>
        <p:spPr>
          <a:xfrm>
            <a:off x="1419828" y="1449565"/>
            <a:ext cx="9352343" cy="4815068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9" name="Google Shape;379;p35"/>
          <p:cNvSpPr txBox="1">
            <a:spLocks noGrp="1"/>
          </p:cNvSpPr>
          <p:nvPr>
            <p:ph type="title"/>
          </p:nvPr>
        </p:nvSpPr>
        <p:spPr>
          <a:xfrm>
            <a:off x="3126600" y="237521"/>
            <a:ext cx="5938800" cy="76360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ctr" anchorCtr="0">
            <a:noAutofit/>
          </a:bodyPr>
          <a:lstStyle/>
          <a:p>
            <a:r>
              <a:rPr lang="ru-RU" dirty="0"/>
              <a:t>ПРИМЕРЫ ИГРОВЫХ КАРТ</a:t>
            </a:r>
            <a:endParaRPr dirty="0"/>
          </a:p>
        </p:txBody>
      </p:sp>
      <p:cxnSp>
        <p:nvCxnSpPr>
          <p:cNvPr id="381" name="Google Shape;381;p35"/>
          <p:cNvCxnSpPr/>
          <p:nvPr/>
        </p:nvCxnSpPr>
        <p:spPr>
          <a:xfrm>
            <a:off x="5510600" y="1370600"/>
            <a:ext cx="1170800" cy="0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382" name="Google Shape;382;p3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941468" y="2101668"/>
            <a:ext cx="667233" cy="653665"/>
          </a:xfrm>
          <a:prstGeom prst="rect">
            <a:avLst/>
          </a:prstGeom>
          <a:noFill/>
          <a:ln>
            <a:noFill/>
          </a:ln>
        </p:spPr>
      </p:pic>
      <p:pic>
        <p:nvPicPr>
          <p:cNvPr id="383" name="Google Shape;383;p3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154234" y="4692497"/>
            <a:ext cx="1049433" cy="1028067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/>
          <a:srcRect l="26817" t="25649" r="12803" b="14685"/>
          <a:stretch/>
        </p:blipFill>
        <p:spPr>
          <a:xfrm>
            <a:off x="292934" y="775869"/>
            <a:ext cx="3964297" cy="220238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5"/>
          <a:srcRect l="27210" t="23695" r="13370" b="17958"/>
          <a:stretch/>
        </p:blipFill>
        <p:spPr>
          <a:xfrm>
            <a:off x="2421635" y="2002287"/>
            <a:ext cx="4296936" cy="237226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6"/>
          <a:srcRect l="26960" t="23883" r="13170" b="17889"/>
          <a:stretch/>
        </p:blipFill>
        <p:spPr>
          <a:xfrm>
            <a:off x="4890763" y="3430484"/>
            <a:ext cx="4615952" cy="252402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7"/>
          <a:srcRect l="26921" t="25323" r="13299" b="15389"/>
          <a:stretch/>
        </p:blipFill>
        <p:spPr>
          <a:xfrm>
            <a:off x="7882004" y="4374555"/>
            <a:ext cx="3946377" cy="220051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EC3DFF3-A9D1-793B-07AA-AD3CA90F25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Всероссийский конкурс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D403453-8D9E-F2AB-8E1B-317EB6489B60}"/>
              </a:ext>
            </a:extLst>
          </p:cNvPr>
          <p:cNvSpPr txBox="1"/>
          <p:nvPr/>
        </p:nvSpPr>
        <p:spPr>
          <a:xfrm>
            <a:off x="683394" y="1169249"/>
            <a:ext cx="10635915" cy="46166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rgbClr val="FF0000"/>
                </a:solidFill>
              </a:rPr>
              <a:t>с 01 сентября 2022 года по 01 ноября 2022 года.</a:t>
            </a:r>
          </a:p>
          <a:p>
            <a:endParaRPr lang="ru-RU" dirty="0">
              <a:solidFill>
                <a:srgbClr val="FF0000"/>
              </a:solidFill>
            </a:endParaRPr>
          </a:p>
          <a:p>
            <a:r>
              <a:rPr lang="ru-RU" sz="2400" dirty="0">
                <a:solidFill>
                  <a:srgbClr val="FF0000"/>
                </a:solidFill>
              </a:rPr>
              <a:t>Работа в форме:</a:t>
            </a:r>
          </a:p>
          <a:p>
            <a:r>
              <a:rPr lang="ru-RU" sz="2400" dirty="0"/>
              <a:t>агитационного материала (плакат);</a:t>
            </a:r>
          </a:p>
          <a:p>
            <a:r>
              <a:rPr lang="ru-RU" sz="2400" dirty="0"/>
              <a:t>социальной рекламы (видео, плакат);</a:t>
            </a:r>
          </a:p>
          <a:p>
            <a:r>
              <a:rPr lang="ru-RU" sz="2400" dirty="0"/>
              <a:t>просветительского контента (инфографика, видео);</a:t>
            </a:r>
          </a:p>
          <a:p>
            <a:r>
              <a:rPr lang="ru-RU" sz="2400" dirty="0"/>
              <a:t>электронного образовательного ресурса (тест).</a:t>
            </a:r>
          </a:p>
          <a:p>
            <a:endParaRPr lang="ru-RU" sz="2400" dirty="0"/>
          </a:p>
          <a:p>
            <a:endParaRPr lang="ru-RU" sz="2400" dirty="0"/>
          </a:p>
          <a:p>
            <a:r>
              <a:rPr lang="ru-RU" sz="2400" dirty="0">
                <a:solidFill>
                  <a:srgbClr val="FF0000"/>
                </a:solidFill>
              </a:rPr>
              <a:t>Тематические направления:</a:t>
            </a:r>
          </a:p>
          <a:p>
            <a:r>
              <a:rPr lang="ru-RU" sz="2400" dirty="0"/>
              <a:t>«1 декабря – срок уплаты имущественных налогов»;</a:t>
            </a:r>
          </a:p>
          <a:p>
            <a:r>
              <a:rPr lang="ru-RU" sz="2400" dirty="0"/>
              <a:t>«Платить налоги – это полезно»;</a:t>
            </a:r>
          </a:p>
          <a:p>
            <a:r>
              <a:rPr lang="ru-RU" dirty="0"/>
              <a:t>…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1B5BE5D5-A002-3538-4417-964664A44FF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0240" t="7018" r="19280" b="12421"/>
          <a:stretch/>
        </p:blipFill>
        <p:spPr>
          <a:xfrm>
            <a:off x="7641839" y="1589633"/>
            <a:ext cx="2790788" cy="4014818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92AACB29-F342-513D-13D4-1C4F6F16479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1649" t="15766" r="10264" b="24664"/>
          <a:stretch/>
        </p:blipFill>
        <p:spPr>
          <a:xfrm>
            <a:off x="9378931" y="3410212"/>
            <a:ext cx="3436218" cy="39321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781364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69</TotalTime>
  <Words>206</Words>
  <Application>Microsoft Office PowerPoint</Application>
  <PresentationFormat>Широкоэкранный</PresentationFormat>
  <Paragraphs>41</Paragraphs>
  <Slides>9</Slides>
  <Notes>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4" baseType="lpstr">
      <vt:lpstr>Arial</vt:lpstr>
      <vt:lpstr>Calibri</vt:lpstr>
      <vt:lpstr>Calibri Light</vt:lpstr>
      <vt:lpstr>Times New Roman</vt:lpstr>
      <vt:lpstr>Тема Office</vt:lpstr>
      <vt:lpstr>План  мероприятий  со студентами  на 2022-23 у.г. </vt:lpstr>
      <vt:lpstr>Мероприятия по налоговой грамотности</vt:lpstr>
      <vt:lpstr>Налоговая Олимпиада </vt:lpstr>
      <vt:lpstr>Областная налоговая Олимпиада</vt:lpstr>
      <vt:lpstr>TechНалогия: развитие налоговой грамотности в игропрактиках </vt:lpstr>
      <vt:lpstr>ПРОЕКТ СЕГОДНЯ</vt:lpstr>
      <vt:lpstr>ИГРОВОЕ ПОЛЕ</vt:lpstr>
      <vt:lpstr>ПРИМЕРЫ ИГРОВЫХ КАРТ</vt:lpstr>
      <vt:lpstr>Всероссийский конкурс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План  мероприятий  со студентами  на 2022-23 у.г.</dc:title>
  <dc:creator>Ирина В. Погодина</dc:creator>
  <cp:lastModifiedBy>Молева Елена Викторовна</cp:lastModifiedBy>
  <cp:revision>3</cp:revision>
  <dcterms:created xsi:type="dcterms:W3CDTF">2022-08-08T07:38:36Z</dcterms:created>
  <dcterms:modified xsi:type="dcterms:W3CDTF">2023-01-16T12:22:04Z</dcterms:modified>
</cp:coreProperties>
</file>